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0"/>
  </p:notesMasterIdLst>
  <p:sldIdLst>
    <p:sldId id="300" r:id="rId2"/>
    <p:sldId id="305" r:id="rId3"/>
    <p:sldId id="334" r:id="rId4"/>
    <p:sldId id="346" r:id="rId5"/>
    <p:sldId id="335" r:id="rId6"/>
    <p:sldId id="345" r:id="rId7"/>
    <p:sldId id="367" r:id="rId8"/>
    <p:sldId id="366" r:id="rId9"/>
    <p:sldId id="338" r:id="rId10"/>
    <p:sldId id="347" r:id="rId11"/>
    <p:sldId id="349" r:id="rId12"/>
    <p:sldId id="352" r:id="rId13"/>
    <p:sldId id="339" r:id="rId14"/>
    <p:sldId id="348" r:id="rId15"/>
    <p:sldId id="337" r:id="rId16"/>
    <p:sldId id="363" r:id="rId17"/>
    <p:sldId id="350" r:id="rId18"/>
    <p:sldId id="353" r:id="rId19"/>
    <p:sldId id="340" r:id="rId20"/>
    <p:sldId id="356" r:id="rId21"/>
    <p:sldId id="357" r:id="rId22"/>
    <p:sldId id="358" r:id="rId23"/>
    <p:sldId id="359" r:id="rId24"/>
    <p:sldId id="360" r:id="rId25"/>
    <p:sldId id="361" r:id="rId26"/>
    <p:sldId id="362" r:id="rId27"/>
    <p:sldId id="364" r:id="rId28"/>
    <p:sldId id="36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C3C76-8C40-436F-B142-B20F727D61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45950-E5EE-4D5D-BC98-07ADBD79C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1DC24-3402-4685-9E41-4A001996AB4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39CE4-5ECE-4FFE-9137-A66AC19251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.zamdirobr.ru/npd-doc?npmid=99&amp;npid=55469156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800199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ФГОС НОО</a:t>
            </a:r>
            <a:endParaRPr lang="ru-RU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208912" cy="4154016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Приказ </a:t>
            </a:r>
            <a:r>
              <a:rPr lang="ru-RU" dirty="0" err="1" smtClean="0">
                <a:solidFill>
                  <a:schemeClr val="tx1"/>
                </a:solidFill>
              </a:rPr>
              <a:t>минпросвещения</a:t>
            </a:r>
            <a:r>
              <a:rPr lang="ru-RU" dirty="0" smtClean="0">
                <a:solidFill>
                  <a:schemeClr val="tx1"/>
                </a:solidFill>
              </a:rPr>
              <a:t>  от 31 мая 2021г. №286 «Об утверждении ФГОС НОО»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22" name="AutoShape 2" descr="Новый ФГОС 2019-2020 (НОО и ООО): когда внесут изменения и дополнения в  рабочие программы и базисный учебный план 1-4 класс, 5-9 класс и 10-11  класс — последние важные новости на сегодняшний день | Околиц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4" name="AutoShape 4" descr="Новый ФГОС 2019-2020 (НОО и ООО): когда внесут изменения и дополнения в  рабочие программы и базисный учебный план 1-4 класс, 5-9 класс и 10-11  класс — последние важные новости на сегодняшний день | Околиц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26" name="Picture 6" descr="Началось обсуждение ФГОС НОО и ООО - ИНФОРМАЦИОННО-МЕТОДИЧЕСКИЙ ЦЕНТ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645024"/>
            <a:ext cx="4876800" cy="2181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Родной язык (русский)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652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444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620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обязательным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изучение  родного языка для всех.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Можно организовать, если в школе есть условия и заявления родителей.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Закрепить это в ООП и локальных актах, 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Рабочая       программа      воспитания</a:t>
            </a:r>
            <a:b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9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9853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Рабочая программа воспитания была модульной и включала обязательные разделы.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Теперь она может,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но не обязана включать модули. Главное – описать обязательные разделы.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Ориентироваться на ФГОС, затем на примерную программу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38518121"/>
              </p:ext>
            </p:extLst>
          </p:nvPr>
        </p:nvGraphicFramePr>
        <p:xfrm>
          <a:off x="467544" y="1628801"/>
          <a:ext cx="8352928" cy="4453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2159"/>
                <a:gridCol w="4620769"/>
              </a:tblGrid>
              <a:tr h="45725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352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Ранее календарный план воспитательной работы только упоминался в федеральных государственных образовательных стандартах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Указали, что в план нужно включать не только те мероприятия, которые организует и проводит школа, но и те, в которых она просто участвует 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Календарный план воспитательной работы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6080444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894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Особенности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   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обучения детей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    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с ОВ З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/>
            </a:r>
            <a:b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</a:b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755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ФГОС НОО можно было использовать  для разработки АООП НОО.  Также можно было разработать и коррекционную программу.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Из ФГОС убрали нормы об учениках с ОВЗ и УО, т.к. для них есть отдельные стандарты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Поручить педагогам не использовать новый ФГОС при разработке АООП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Организационный раздел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3396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было норм об электронных средствах обучения и дистанционных технологиях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Закрепили использование электронных форм обучения</a:t>
                      </a: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Организовать для учащихся автоматизирован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доступ к ЭОР. Закрепить это в локальных актах.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Объем часов аудиторной нагрузки учебной деятельности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9447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 2904- минимум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3345 - максимум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Изменили объём часов аудиторной нагрузки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2954 ч – минимум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3190 - максимум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объём при разработке ООП НОО,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распределении часов в УП и тематическом планировании рабочих программ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Объем часов аудиторной нагрузки внеурочной деятельности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3396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До 1350ч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Уменьшили объём внеурочной деятельности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до 1320ч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объём при разработке ООП НОО,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распределении часов в УП и тематическом планировании рабочих программ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Учебники и учебные пособия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521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9282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Не устанавливали форму учебного пособия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Обязательно печатная форма учебного пособия, по желанию можно дополнить электронной версией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требования при разработке ООП, рабочих программ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38518121"/>
              </p:ext>
            </p:extLst>
          </p:nvPr>
        </p:nvGraphicFramePr>
        <p:xfrm>
          <a:off x="467544" y="1340768"/>
          <a:ext cx="8208912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811"/>
                <a:gridCol w="4541101"/>
              </a:tblGrid>
              <a:tr h="3696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636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Прямого регулирования не было, лишь упоминали о групповых формах работы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Зафиксировали, что образовательную деятельность можно организовать при помощи деления на группы. при этом учебный процесс в группах можно строить по-разному: с учетом успеваемости, образовательных потребностей и интересов, целей 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Деление учеников на группы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6080444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894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 в режиме апробации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16272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1. Была создана рабочая группа по переходу на новые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ФГОС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Издан приказ о рабочей группе по введению ФГОС 2021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Разработано положение о рабочей группе по введению ФГОС 2021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6181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2. Составлен план введения обновленного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ФГОС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Оценить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кадровые и материальные ресурсы школы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Разобрать проекты ООП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Внести изменения или изменить локальные акты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 о переходе школы на ФГОС 2021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Изменения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dirty="0" smtClean="0"/>
              <a:t>Усилен </a:t>
            </a:r>
            <a:r>
              <a:rPr lang="ru-RU" dirty="0"/>
              <a:t>акцент к формированию функциональной </a:t>
            </a:r>
            <a:r>
              <a:rPr lang="ru-RU" dirty="0" smtClean="0"/>
              <a:t>грамотности  (</a:t>
            </a:r>
            <a:r>
              <a:rPr lang="ru-RU" dirty="0" smtClean="0">
                <a:hlinkClick r:id="rId2"/>
              </a:rPr>
              <a:t>приказ </a:t>
            </a:r>
            <a:r>
              <a:rPr lang="ru-RU" dirty="0" err="1" smtClean="0">
                <a:hlinkClick r:id="rId2"/>
              </a:rPr>
              <a:t>Рособрнадзора</a:t>
            </a:r>
            <a:r>
              <a:rPr lang="ru-RU" dirty="0" smtClean="0">
                <a:hlinkClick r:id="rId2"/>
              </a:rPr>
              <a:t> № 590, </a:t>
            </a:r>
            <a:r>
              <a:rPr lang="ru-RU" dirty="0" err="1" smtClean="0">
                <a:hlinkClick r:id="rId2"/>
              </a:rPr>
              <a:t>Минпросвещения</a:t>
            </a:r>
            <a:r>
              <a:rPr lang="ru-RU" dirty="0" smtClean="0">
                <a:hlinkClick r:id="rId2"/>
              </a:rPr>
              <a:t> № 219 от 06.05.2019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проектной </a:t>
            </a:r>
            <a:r>
              <a:rPr lang="ru-RU" dirty="0"/>
              <a:t>деятельности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безопасности в работе </a:t>
            </a:r>
            <a:r>
              <a:rPr lang="ru-RU" dirty="0" smtClean="0"/>
              <a:t>информационных  </a:t>
            </a:r>
            <a:r>
              <a:rPr lang="ru-RU" dirty="0"/>
              <a:t>технологий, </a:t>
            </a:r>
            <a:endParaRPr lang="ru-RU" dirty="0" smtClean="0"/>
          </a:p>
          <a:p>
            <a:r>
              <a:rPr lang="ru-RU" dirty="0" smtClean="0"/>
              <a:t> усиление социальной </a:t>
            </a:r>
            <a:r>
              <a:rPr lang="ru-RU" dirty="0"/>
              <a:t>активности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Положение о рабочей программе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примерной рабочей программы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образования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Планируемые результаты освоения рабочей программы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Тематическое планирование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включающая цели изучения учебного предмета, общую характеристику предмета, место предмета в учебном плане.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Содержание образования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годам обучения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Планируемые результаты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Личностные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результаты (раскрываются на основе обновленного ФГОС НОО с учетом специфики учебного предмета)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Предметные (по годам обучения).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Тематическое планирование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 примерные темы и количество часов, отводимое на их изучение;</a:t>
            </a:r>
          </a:p>
          <a:p>
            <a:r>
              <a:rPr lang="ru-RU" dirty="0" smtClean="0"/>
              <a:t> основное программное содержание;</a:t>
            </a:r>
          </a:p>
          <a:p>
            <a:r>
              <a:rPr lang="ru-RU" dirty="0" smtClean="0"/>
              <a:t>основные виды деятельности обучающихся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Тематическое планирование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1296144"/>
                <a:gridCol w="1004664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b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и тем программы</a:t>
                      </a:r>
                    </a:p>
                  </a:txBody>
                  <a:tcPr marL="57150" marR="57150" marT="57150" marB="57150"/>
                </a:tc>
                <a:tc gridSpan="3"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Количество часов</a:t>
                      </a:r>
                    </a:p>
                  </a:txBody>
                  <a:tcPr marL="57150" marR="57150" marT="57150" marB="5715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Дата изучения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Виды, формы контроля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Электронные (цифровые) образовательные ресурсы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контрольные работы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практические работы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деятельности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497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570626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Тема, раздел курса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Программное содержание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Методы и формы организации обучения. Характеристика деятельности обучающихся</a:t>
                      </a:r>
                      <a:endParaRPr lang="ru-RU" dirty="0"/>
                    </a:p>
                  </a:txBody>
                  <a:tcPr/>
                </a:tc>
              </a:tr>
              <a:tr h="3926565">
                <a:tc>
                  <a:txBody>
                    <a:bodyPr/>
                    <a:lstStyle/>
                    <a:p>
                      <a:r>
                        <a:rPr lang="ru-RU" dirty="0" smtClean="0"/>
                        <a:t>Сказка народная (фольклорная) и литературная (автор- </a:t>
                      </a:r>
                      <a:r>
                        <a:rPr lang="ru-RU" dirty="0" err="1" smtClean="0"/>
                        <a:t>ская</a:t>
                      </a:r>
                      <a:r>
                        <a:rPr lang="ru-RU" dirty="0" smtClean="0"/>
                        <a:t>)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Восприятие текста произведений </a:t>
                      </a:r>
                      <a:r>
                        <a:rPr lang="ru-RU" dirty="0" err="1" smtClean="0"/>
                        <a:t>художе</a:t>
                      </a:r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ственной</a:t>
                      </a:r>
                      <a:r>
                        <a:rPr lang="ru-RU" dirty="0" smtClean="0"/>
                        <a:t> литературы и устного народного творчества. Фольклор- </a:t>
                      </a:r>
                      <a:r>
                        <a:rPr lang="ru-RU" dirty="0" err="1" smtClean="0"/>
                        <a:t>ная</a:t>
                      </a:r>
                      <a:r>
                        <a:rPr lang="ru-RU" dirty="0" smtClean="0"/>
                        <a:t> и литературная (авторская) сказка: сходство и различия. Реальность и </a:t>
                      </a:r>
                      <a:r>
                        <a:rPr lang="ru-RU" dirty="0" err="1" smtClean="0"/>
                        <a:t>волшеб</a:t>
                      </a:r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ство</a:t>
                      </a:r>
                      <a:r>
                        <a:rPr lang="ru-RU" dirty="0" smtClean="0"/>
                        <a:t> в сказке. </a:t>
                      </a:r>
                      <a:r>
                        <a:rPr lang="ru-RU" dirty="0" err="1" smtClean="0"/>
                        <a:t>Собы</a:t>
                      </a:r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тийная</a:t>
                      </a:r>
                      <a:r>
                        <a:rPr lang="ru-RU" dirty="0" smtClean="0"/>
                        <a:t> сторона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Слушание чтения учителем фольклорных произведений;</a:t>
                      </a:r>
                      <a:r>
                        <a:rPr lang="ru-RU" baseline="0" dirty="0" smtClean="0"/>
                        <a:t> у</a:t>
                      </a:r>
                      <a:r>
                        <a:rPr lang="ru-RU" dirty="0" smtClean="0"/>
                        <a:t>чебный диалог: обсуждение вопросов — какова тема сказки, кто её герои, что Задание на формулирование предложений с использованием вопросительного слова с учётом фактического содержания текста  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333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61260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сделать школе</a:t>
                      </a:r>
                      <a:endParaRPr lang="ru-RU" dirty="0"/>
                    </a:p>
                  </a:txBody>
                  <a:tcPr/>
                </a:tc>
              </a:tr>
              <a:tr h="496733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 было требований: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 тематическому планированию курса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внеурочки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с учетом программы воспитания;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Тематическому планированию РП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учетом возможности использования электронных образовательных 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ресурсов и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ЦОРам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каждой теме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 формам проведения внеурочных  занятий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Рабочая программа формируется с учетом рабочей программы воспитания и содержит указание на возможность использования ЭОР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Рабочие программы внеурочной деятельности дополнительно содержат форму проведения занятия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Вписать в ТП каждой рабочей программы ( кроме программы воспитания) ЭОР, которые можно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использовать при изучении темы.</a:t>
                      </a:r>
                    </a:p>
                    <a:p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 указывать в программы внеурочной деятельности формы и виды деятельности. Вместо этого вписываются формы занятий.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Рабочие программы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6" name="AutoShape 2" descr="https://static.edsoo.ru/projects/edsoo/assets/images/logo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1"/>
            <a:ext cx="7344815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39552" y="3105834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Примерные рабочие программы начального общего образования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Способы, которыми школа обеспечивает вариативность содержания программ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6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4410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757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устанавливалась вариативность программ, однако школа могла изменять содержание ООП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вариативности: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Сочетание  различных учебных единиц (предметы, курсы, модули);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Введение углублённого изучения предмета;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Разработка ИУП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есть запрос от родителей и возможность школы – вводите углублённое изучение;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Предлагать ИУП как одарённым детям, так и отстающим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Учебные предметы, курсы и модули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48331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366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НОО стандарт не закреплял предметы и модули.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Конкретизировали учебные предметы и модули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новое деление при разработке рабочих программ и УП,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раздела ООП о требованиях к предметным результатам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пояснительной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записке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9"/>
          <a:ext cx="8229600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3829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0162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 пояснительной записки было разным для НОО и ООО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Унифицировали содержание пояснительной записки ООП. На уровне НОО больше не нужно указывать состав участников образовательных отношений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общие подходы к организации внеурочной деятельности. Заменили подходы и задачи реализации на механизмы реализации программы.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Составлять пояснительную записку по единым правилам для НОО и ООО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       к результатам освоения  программы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156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4090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меньше требований к результатам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Уточнили и расширили требования по всем видам- личностным, предметным,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метапредметным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Добавили результаты по к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каждому  модулю ОРКСЭ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Расписать требования в рабочих программах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требования по ОРКСЭ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e.profkiosk.ru/service_tbn2/silxwf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352928" cy="6048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Система оценки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t"/>
            <a:r>
              <a:rPr lang="ru-RU" dirty="0" smtClean="0"/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Новые ФГОС предъявляют меньше требований к описанию содержания системы оценки. Теперь можно включить в эту часть особенности оценивания, которые характерны именно для вашей школы.  </a:t>
            </a:r>
          </a:p>
          <a:p>
            <a:pPr fontAlgn="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Система оценки достижения планируемых результатов теперь должна обеспечивать объективную информацию о качестве подготовки учеников. Эту информацию сделайте доступной для всех участников образовательных отношений. Для этого в системе оценки укажите, как планируете отслеживать качество подготовки учеников. Также отметьте, как проверите доступность информации, распишите критерии, формы отчетности и др.</a:t>
            </a:r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Требования к структуре содержательного раздела ООП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535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3099792"/>
                <a:gridCol w="2743200"/>
              </a:tblGrid>
              <a:tr h="43347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сделать школе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01661">
                <a:tc>
                  <a:txBody>
                    <a:bodyPr/>
                    <a:lstStyle/>
                    <a:p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Содержательный раздел ООП включал:</a:t>
                      </a:r>
                    </a:p>
                    <a:p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Программу коррекционной работы</a:t>
                      </a:r>
                    </a:p>
                    <a:p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Программу  формирования экологической культуры, здорового и безопасного </a:t>
                      </a:r>
                    </a:p>
                    <a:p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Программу духовно нравственного воспитания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Вместо перечисленных программ введена программа воспитания, т.е. убрали программу коррекционной работы, программу формирования экологической культуры и программу духовно-нравственного воспитания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Учитывать новую структуру содержания при разработке содержательного раздела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Words>993</Words>
  <Application>Microsoft Office PowerPoint</Application>
  <PresentationFormat>Экран (4:3)</PresentationFormat>
  <Paragraphs>202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ФГОС НОО</vt:lpstr>
      <vt:lpstr>Изменения</vt:lpstr>
      <vt:lpstr>Способы, которыми школа обеспечивает вариативность содержания программ  </vt:lpstr>
      <vt:lpstr>Учебные предметы, курсы и модули</vt:lpstr>
      <vt:lpstr>Требования   к пояснительной записке</vt:lpstr>
      <vt:lpstr>Требования       к результатам освоения  программы</vt:lpstr>
      <vt:lpstr>Слайд 7</vt:lpstr>
      <vt:lpstr>Система оценки</vt:lpstr>
      <vt:lpstr>Требования к структуре содержательного раздела ООП </vt:lpstr>
      <vt:lpstr>Родной язык (русский)</vt:lpstr>
      <vt:lpstr>Рабочая       программа      воспитания </vt:lpstr>
      <vt:lpstr>Календарный план воспитательной работы</vt:lpstr>
      <vt:lpstr>Особенности    обучения детей     с ОВ З </vt:lpstr>
      <vt:lpstr>Организационный раздел</vt:lpstr>
      <vt:lpstr>Объем часов аудиторной нагрузки учебной деятельности </vt:lpstr>
      <vt:lpstr>Объем часов аудиторной нагрузки внеурочной деятельности </vt:lpstr>
      <vt:lpstr>Учебники и учебные пособия</vt:lpstr>
      <vt:lpstr>Деление учеников на группы </vt:lpstr>
      <vt:lpstr>Работа в режиме апробации</vt:lpstr>
      <vt:lpstr>Положение о рабочей программе</vt:lpstr>
      <vt:lpstr>Пояснительная записка</vt:lpstr>
      <vt:lpstr> Содержание образования</vt:lpstr>
      <vt:lpstr>Планируемые результаты</vt:lpstr>
      <vt:lpstr>Тематическое планирование</vt:lpstr>
      <vt:lpstr>Тематическое планирование</vt:lpstr>
      <vt:lpstr>Виды деятельности</vt:lpstr>
      <vt:lpstr> </vt:lpstr>
      <vt:lpstr>Рабочие программы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руководитель.  Кто я?</dc:title>
  <dc:creator>Светлана</dc:creator>
  <cp:lastModifiedBy>Пользователь</cp:lastModifiedBy>
  <cp:revision>105</cp:revision>
  <dcterms:created xsi:type="dcterms:W3CDTF">2021-01-15T12:28:01Z</dcterms:created>
  <dcterms:modified xsi:type="dcterms:W3CDTF">2022-05-12T05:51:22Z</dcterms:modified>
</cp:coreProperties>
</file>